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61" r:id="rId6"/>
    <p:sldId id="257" r:id="rId7"/>
    <p:sldId id="264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EA022-1C03-F86A-8E2B-C76253B730D9}" v="16" dt="2023-05-06T09:27:03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2"/>
    <p:restoredTop sz="95840"/>
  </p:normalViewPr>
  <p:slideViewPr>
    <p:cSldViewPr snapToGrid="0">
      <p:cViewPr varScale="1">
        <p:scale>
          <a:sx n="111" d="100"/>
          <a:sy n="111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58165-58AD-8E46-9CEE-A6372028E60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6445-7773-C549-B0DE-93EBEF396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9F8E-E226-594A-AEEE-C4D4598D9FE7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2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FE52-2AA0-884F-8769-D4125C7A59BB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6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A111-51C6-4942-9F46-9CC420F939F6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8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B217-B710-E94A-8CA0-4DB1055EAE41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F15C-519C-5B41-BA1E-CC650CE79023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5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EAF9-8F33-A742-ACFE-0D68166C28ED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4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D12C-A187-C744-AECF-BC4063DCCD3C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5CE0-8213-1D44-9EAE-25F76E02FF86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2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B5E2-EB04-494A-A161-63F920CE2E89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7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2AEF-7775-1D45-B74A-FBC2B5FAEDDF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F444-D719-7545-B55C-5DA439F45447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5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DFFF-6F2D-0841-BCDD-9EB47233A639}" type="datetime1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3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79CD90-2413-AFD5-6CB4-811FFD0F3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u="sng" dirty="0">
                <a:solidFill>
                  <a:schemeClr val="bg1"/>
                </a:solidFill>
              </a:rPr>
              <a:t>A STUDY OF PERFORMANCE OF DIFFERENT ALGORITHMS ON GYMNASIUM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1572-2AC2-7801-42A9-934F59965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902576" cy="1351548"/>
          </a:xfrm>
        </p:spPr>
        <p:txBody>
          <a:bodyPr>
            <a:normAutofit/>
          </a:bodyPr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RAUNAK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C95E1-A02D-BF31-1D11-4E2B2578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44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9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91B-A1DE-1589-5074-0C3561D1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42" y="365126"/>
            <a:ext cx="7299158" cy="2125412"/>
          </a:xfrm>
        </p:spPr>
        <p:txBody>
          <a:bodyPr/>
          <a:lstStyle/>
          <a:p>
            <a:r>
              <a:rPr lang="en-US" dirty="0"/>
              <a:t>  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9746-864A-CBF4-216E-ED9BAB15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3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CBB96-1E16-B236-E56A-02D3087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03E82D-34FE-1A0B-1EDE-61D67A17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4605737"/>
            <a:ext cx="6217183" cy="1675006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ECC5857D-967E-F058-5388-A0D12D91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4" y="4538737"/>
            <a:ext cx="5654843" cy="188494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9A0F2F4-B956-AA68-C1BA-CA821612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626"/>
            <a:ext cx="10515600" cy="3588585"/>
          </a:xfrm>
        </p:spPr>
        <p:txBody>
          <a:bodyPr>
            <a:normAutofit fontScale="62500" lnSpcReduction="20000"/>
          </a:bodyPr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environment is part of the Toy Text environment which contains general information about the environment.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Cliff walking involves crossing a grid world from start to goal while avoiding falling off a cliff.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game starts with the player at location [3, 0] of the 4x12 grid world with the goal located at [3, 11]. If the player reaches the goal the episode ends.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cliff runs along [3, 1..10]. If the player moves to a cliff location it returns to the start location.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player makes moves until they reach the goal.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none" strike="noStrike" dirty="0">
                <a:effectLst/>
                <a:latin typeface="-apple-system"/>
              </a:rPr>
            </a:br>
            <a:br>
              <a:rPr lang="en-US" sz="1100" dirty="0"/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504F16-ADDD-A292-FB16-BAEB17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Cliff Walking-v0</a:t>
            </a:r>
          </a:p>
        </p:txBody>
      </p:sp>
    </p:spTree>
    <p:extLst>
      <p:ext uri="{BB962C8B-B14F-4D97-AF65-F5344CB8AC3E}">
        <p14:creationId xmlns:p14="http://schemas.microsoft.com/office/powerpoint/2010/main" val="4486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3648-C462-D51D-6F5D-A61A80D7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1203158"/>
            <a:ext cx="2942813" cy="4755515"/>
          </a:xfrm>
        </p:spPr>
        <p:txBody>
          <a:bodyPr>
            <a:normAutofit/>
          </a:bodyPr>
          <a:lstStyle/>
          <a:p>
            <a:r>
              <a:rPr lang="en-US" sz="2000" dirty="0"/>
              <a:t>Running algorithms for 2000 episodes and plotting reward vs episode</a:t>
            </a:r>
          </a:p>
          <a:p>
            <a:r>
              <a:rPr lang="en-US" sz="2000" dirty="0"/>
              <a:t>This Image showed the reward vs Episodes run</a:t>
            </a:r>
          </a:p>
          <a:p>
            <a:r>
              <a:rPr lang="en-US" sz="2000" dirty="0"/>
              <a:t>Since it was difficult to gain info on the convergence, we used Moving Average to find trends in the rewards acquired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D0781-C57A-FDD1-671B-29D486E9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4A640-7746-2D81-DC1A-6E21C76B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1574481"/>
            <a:ext cx="7772400" cy="4012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D8789-E2FA-B478-CBEF-84324DDE2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4" t="57966" r="18116" b="25244"/>
          <a:stretch/>
        </p:blipFill>
        <p:spPr>
          <a:xfrm>
            <a:off x="6429278" y="3773420"/>
            <a:ext cx="1804737" cy="673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27C4A-20FB-8D7C-DA2E-FA6188BE3488}"/>
              </a:ext>
            </a:extLst>
          </p:cNvPr>
          <p:cNvSpPr txBox="1"/>
          <p:nvPr/>
        </p:nvSpPr>
        <p:spPr>
          <a:xfrm>
            <a:off x="1022684" y="610783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260F-00D5-0E9A-EFDF-1E2C3BFC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1913020"/>
            <a:ext cx="2942813" cy="4045653"/>
          </a:xfrm>
        </p:spPr>
        <p:txBody>
          <a:bodyPr>
            <a:normAutofit/>
          </a:bodyPr>
          <a:lstStyle/>
          <a:p>
            <a:r>
              <a:rPr lang="en-US" sz="2000" dirty="0"/>
              <a:t>The Moving average was taken for 250 episodes.</a:t>
            </a:r>
          </a:p>
          <a:p>
            <a:r>
              <a:rPr lang="en-US" sz="2000" dirty="0"/>
              <a:t>For this particular environment ,we saw SARSA converged faster than Q Learning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70D78-10AE-FBBF-6D12-DE1068E7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A07D3-811D-9103-9FD0-E4D12221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1215190"/>
            <a:ext cx="7767985" cy="4632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C1047-27B6-5F17-F10D-363ED6DD14BB}"/>
              </a:ext>
            </a:extLst>
          </p:cNvPr>
          <p:cNvSpPr txBox="1"/>
          <p:nvPr/>
        </p:nvSpPr>
        <p:spPr>
          <a:xfrm>
            <a:off x="1022684" y="610783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0D86D-D1C1-A5DE-E88E-AB49AE3DC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4" t="57966" r="18116" b="25244"/>
          <a:stretch/>
        </p:blipFill>
        <p:spPr>
          <a:xfrm>
            <a:off x="6453342" y="3821547"/>
            <a:ext cx="1804737" cy="6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FB10-5E7A-AA71-B46E-9F10516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266933" y="1962494"/>
            <a:ext cx="6647688" cy="29330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1CC6-0552-E7A3-8402-16783904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>
            <a:normAutofit/>
          </a:bodyPr>
          <a:lstStyle/>
          <a:p>
            <a:r>
              <a:rPr lang="en-US" sz="1700" dirty="0"/>
              <a:t>It was also observed that Path taken by Q learning was more aggressive/Unsafe than that taken by Sarsa</a:t>
            </a:r>
          </a:p>
          <a:p>
            <a:r>
              <a:rPr lang="en-US" sz="1700" dirty="0"/>
              <a:t>Optimal Path was taken by Q learning</a:t>
            </a:r>
          </a:p>
          <a:p>
            <a:r>
              <a:rPr lang="en-US" sz="1700" dirty="0"/>
              <a:t>Middle Path was taken by Sarsa</a:t>
            </a:r>
          </a:p>
          <a:p>
            <a:pPr lvl="1"/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2A2C-3309-B780-8C71-FEB229AE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AF356-6684-F714-78A5-6D07F0366C4C}"/>
              </a:ext>
            </a:extLst>
          </p:cNvPr>
          <p:cNvSpPr txBox="1"/>
          <p:nvPr/>
        </p:nvSpPr>
        <p:spPr>
          <a:xfrm>
            <a:off x="709863" y="633619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1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2A1441-58B0-374C-9CFD-7DCF69CF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3" y="824975"/>
            <a:ext cx="5178960" cy="168051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900" dirty="0"/>
              <a:t>For both Algorithms, a faster rate of convergence was seen with lower values of Epsilon </a:t>
            </a:r>
          </a:p>
          <a:p>
            <a:r>
              <a:rPr lang="en-US" sz="1900" dirty="0"/>
              <a:t>The instability of rewards attained was much more in Q Learning compared to Sarsa      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  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0EA52-74FF-B891-0111-C0F1AAE6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7399E2-049A-A8F6-C52F-BF855F20C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47688"/>
            <a:ext cx="5167313" cy="94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  <p:pic>
        <p:nvPicPr>
          <p:cNvPr id="2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1C9158DC-6E71-912E-B09F-112757D7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42" y="2560110"/>
            <a:ext cx="4782354" cy="2800287"/>
          </a:xfrm>
          <a:prstGeom prst="rect">
            <a:avLst/>
          </a:prstGeom>
        </p:spPr>
      </p:pic>
      <p:pic>
        <p:nvPicPr>
          <p:cNvPr id="3" name="Picture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A51D8F0E-24F6-BF10-1B18-F2826B9A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" y="2560110"/>
            <a:ext cx="4707228" cy="2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EC28-44CD-F76F-2B6C-5DE4EBCD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Blackjack-v1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C27-4706-4124-6CA3-23B95E28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79337D-344E-F130-A18A-7E3F607CCB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3" y="3143333"/>
            <a:ext cx="4293770" cy="35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DB0CFA9F-148E-4548-2A7C-FA613D55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53" y="5243470"/>
            <a:ext cx="6870700" cy="130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E3C92-66F2-3295-D4BE-0E966C8930C0}"/>
              </a:ext>
            </a:extLst>
          </p:cNvPr>
          <p:cNvSpPr txBox="1"/>
          <p:nvPr/>
        </p:nvSpPr>
        <p:spPr>
          <a:xfrm>
            <a:off x="1034716" y="1690688"/>
            <a:ext cx="973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Blackjack is a card game where the goal is to beat the dealer by obtaining cards that sum to closer to 21 (without going over 21) than the dealer’s cards.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3BB74-2BA7-369A-C065-A1636FB35CA8}"/>
              </a:ext>
            </a:extLst>
          </p:cNvPr>
          <p:cNvSpPr txBox="1"/>
          <p:nvPr/>
        </p:nvSpPr>
        <p:spPr>
          <a:xfrm>
            <a:off x="5269832" y="2815389"/>
            <a:ext cx="5763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The card values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Face cards (Jack, Queen, King) have a point value of 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Aces can either count as 11 (called a ‘usable ace’) or 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Numerical cards (2-9) have a value equal to their number.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7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18C2-A3CB-9749-7524-86B403359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50" y="1804737"/>
            <a:ext cx="4136649" cy="43722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also ran the algorithms on Black Jack-v1 Environment for 50000 Episodes each with </a:t>
            </a:r>
          </a:p>
          <a:p>
            <a:r>
              <a:rPr lang="en-US" dirty="0"/>
              <a:t>It was seen that SARSA converged faster but had more unstable than Q Learning</a:t>
            </a:r>
          </a:p>
          <a:p>
            <a:r>
              <a:rPr lang="en-US" dirty="0"/>
              <a:t>As the environment of Blackjack itself is random rewards remained in negative throughout and the plots changed a lot too with no concrete pattern on higher episodes.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0B1D4-D198-F163-F6F1-6947631D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A221-6AA3-F1F2-8C72-45F0208B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914399"/>
            <a:ext cx="7012613" cy="4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7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1ADB-BF90-F9AF-1D11-2AD5322C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8680-4D53-CEF6-A063-174B1FFC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Optimization of both Epsilon and Learning Rate</a:t>
            </a:r>
          </a:p>
          <a:p>
            <a:r>
              <a:rPr lang="en-US" dirty="0"/>
              <a:t>Using fixed Learning Rates or one dependent on the number of samples.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2E7DA-2F15-F001-751A-B2E893CA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3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</TotalTime>
  <Words>445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 Theme</vt:lpstr>
      <vt:lpstr>A STUDY OF PERFORMANCE OF DIFFERENT ALGORITHMS ON GYMNASIUM ENVIRONMENT</vt:lpstr>
      <vt:lpstr>Cliff Walking-v0</vt:lpstr>
      <vt:lpstr>PowerPoint Presentation</vt:lpstr>
      <vt:lpstr>PowerPoint Presentation</vt:lpstr>
      <vt:lpstr>PowerPoint Presentation</vt:lpstr>
      <vt:lpstr>Observations </vt:lpstr>
      <vt:lpstr>Blackjack-v1</vt:lpstr>
      <vt:lpstr>PowerPoint Presentation</vt:lpstr>
      <vt:lpstr>Future Additions</vt:lpstr>
      <vt:lpstr>  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Performance OF DIFFERENT ALGORITHMS ON GYMNASIUM ENVIRONMENT</dc:title>
  <dc:creator>Abdul, Kareem</dc:creator>
  <cp:lastModifiedBy>More, Raunak</cp:lastModifiedBy>
  <cp:revision>19</cp:revision>
  <dcterms:created xsi:type="dcterms:W3CDTF">2023-05-02T22:18:48Z</dcterms:created>
  <dcterms:modified xsi:type="dcterms:W3CDTF">2024-09-29T03:42:32Z</dcterms:modified>
</cp:coreProperties>
</file>